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1"/>
  </p:notesMasterIdLst>
  <p:handoutMasterIdLst>
    <p:handoutMasterId r:id="rId22"/>
  </p:handoutMasterIdLst>
  <p:sldIdLst>
    <p:sldId id="263" r:id="rId4"/>
    <p:sldId id="394" r:id="rId5"/>
    <p:sldId id="361" r:id="rId6"/>
    <p:sldId id="364" r:id="rId7"/>
    <p:sldId id="267" r:id="rId8"/>
    <p:sldId id="396" r:id="rId9"/>
    <p:sldId id="404" r:id="rId10"/>
    <p:sldId id="405" r:id="rId11"/>
    <p:sldId id="398" r:id="rId12"/>
    <p:sldId id="399" r:id="rId13"/>
    <p:sldId id="401" r:id="rId14"/>
    <p:sldId id="400" r:id="rId15"/>
    <p:sldId id="402" r:id="rId16"/>
    <p:sldId id="403" r:id="rId17"/>
    <p:sldId id="380" r:id="rId18"/>
    <p:sldId id="381" r:id="rId19"/>
    <p:sldId id="395" r:id="rId20"/>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401"/>
            <p14:sldId id="400"/>
            <p14:sldId id="402"/>
            <p14:sldId id="403"/>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3" autoAdjust="0"/>
    <p:restoredTop sz="84802" autoAdjust="0"/>
  </p:normalViewPr>
  <p:slideViewPr>
    <p:cSldViewPr snapToGrid="0">
      <p:cViewPr varScale="1">
        <p:scale>
          <a:sx n="92" d="100"/>
          <a:sy n="92" d="100"/>
        </p:scale>
        <p:origin x="924" y="9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2019/7/15</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43404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28.png"/><Relationship Id="rId3" Type="http://schemas.microsoft.com/office/2007/relationships/media" Target="../media/media7.mp4"/><Relationship Id="rId7" Type="http://schemas.microsoft.com/office/2007/relationships/media" Target="../media/media8.mp4"/><Relationship Id="rId12" Type="http://schemas.openxmlformats.org/officeDocument/2006/relationships/image" Target="../media/image2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5" Type="http://schemas.openxmlformats.org/officeDocument/2006/relationships/image" Target="../media/image23.png"/><Relationship Id="rId10" Type="http://schemas.openxmlformats.org/officeDocument/2006/relationships/notesSlide" Target="../notesSlides/notesSlide7.xml"/><Relationship Id="rId4" Type="http://schemas.openxmlformats.org/officeDocument/2006/relationships/video" Target="../media/media7.mp4"/><Relationship Id="rId9" Type="http://schemas.openxmlformats.org/officeDocument/2006/relationships/slideLayout" Target="../slideLayouts/slideLayout7.xml"/><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0.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1.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2.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速度の変化が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xmlns=""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xmlns=""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下杵の降下速度が大きいほど、降下初期に生じる圧力勾配が強く、粒子が多く流入する。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492125" y="3313006"/>
            <a:ext cx="4438656"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507397" y="4534170"/>
            <a:ext cx="443865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xmlns=""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下矢印 15">
            <a:extLst>
              <a:ext uri="{FF2B5EF4-FFF2-40B4-BE49-F238E27FC236}">
                <a16:creationId xmlns:a16="http://schemas.microsoft.com/office/drawing/2014/main" xmlns=""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30" y="986867"/>
            <a:ext cx="4510087" cy="4510087"/>
          </a:xfrm>
          <a:prstGeom prst="rect">
            <a:avLst/>
          </a:prstGeom>
        </p:spPr>
      </p:pic>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96848" y="1073125"/>
            <a:ext cx="820882" cy="3126440"/>
          </a:xfrm>
          <a:prstGeom prst="rect">
            <a:avLst/>
          </a:prstGeom>
        </p:spPr>
      </p:pic>
      <p:sp>
        <p:nvSpPr>
          <p:cNvPr id="48" name="円/楕円 47"/>
          <p:cNvSpPr/>
          <p:nvPr/>
        </p:nvSpPr>
        <p:spPr>
          <a:xfrm>
            <a:off x="2575135" y="1124676"/>
            <a:ext cx="2736034"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5692248" y="1546238"/>
            <a:ext cx="3252354" cy="461665"/>
          </a:xfrm>
          <a:prstGeom prst="rect">
            <a:avLst/>
          </a:prstGeom>
          <a:noFill/>
        </p:spPr>
        <p:txBody>
          <a:bodyPr wrap="square" rtlCol="0">
            <a:spAutoFit/>
          </a:bodyPr>
          <a:lstStyle/>
          <a:p>
            <a:r>
              <a:rPr kumimoji="1" lang="ja-JP" altLang="en-US" sz="2400" dirty="0"/>
              <a:t>粒子流入の深さが違う</a:t>
            </a:r>
          </a:p>
        </p:txBody>
      </p:sp>
      <p:cxnSp>
        <p:nvCxnSpPr>
          <p:cNvPr id="51" name="直線矢印コネクタ 50"/>
          <p:cNvCxnSpPr>
            <a:stCxn id="49" idx="1"/>
          </p:cNvCxnSpPr>
          <p:nvPr/>
        </p:nvCxnSpPr>
        <p:spPr>
          <a:xfrm flipH="1" flipV="1">
            <a:off x="5311169" y="1566289"/>
            <a:ext cx="381079" cy="210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円/楕円 57"/>
          <p:cNvSpPr/>
          <p:nvPr/>
        </p:nvSpPr>
        <p:spPr>
          <a:xfrm>
            <a:off x="3586278" y="4084010"/>
            <a:ext cx="1724891"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矢印コネクタ 59"/>
          <p:cNvCxnSpPr>
            <a:stCxn id="63" idx="1"/>
            <a:endCxn id="58" idx="6"/>
          </p:cNvCxnSpPr>
          <p:nvPr/>
        </p:nvCxnSpPr>
        <p:spPr>
          <a:xfrm flipH="1">
            <a:off x="5311169" y="4230197"/>
            <a:ext cx="368168" cy="29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679337" y="3999364"/>
            <a:ext cx="3252354" cy="461665"/>
          </a:xfrm>
          <a:prstGeom prst="rect">
            <a:avLst/>
          </a:prstGeom>
          <a:noFill/>
        </p:spPr>
        <p:txBody>
          <a:bodyPr wrap="square" rtlCol="0">
            <a:spAutoFit/>
          </a:bodyPr>
          <a:lstStyle/>
          <a:p>
            <a:r>
              <a:rPr kumimoji="1" lang="ja-JP" altLang="en-US" sz="2400" dirty="0"/>
              <a:t>充填量に差がない</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395" y="1735075"/>
            <a:ext cx="3886207" cy="2914655"/>
          </a:xfrm>
          <a:prstGeom prst="rect">
            <a:avLst/>
          </a:prstGeom>
        </p:spPr>
      </p:pic>
      <p:sp>
        <p:nvSpPr>
          <p:cNvPr id="71" name="フレーム 70">
            <a:extLst>
              <a:ext uri="{FF2B5EF4-FFF2-40B4-BE49-F238E27FC236}">
                <a16:creationId xmlns:a16="http://schemas.microsoft.com/office/drawing/2014/main" xmlns="" id="{CEF0B1FA-76EB-44E0-B986-A5F3620F991C}"/>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xmlns="" id="{58C531EC-D50D-E74A-BD71-74C92A9DF619}"/>
              </a:ext>
            </a:extLst>
          </p:cNvPr>
          <p:cNvSpPr txBox="1"/>
          <p:nvPr/>
        </p:nvSpPr>
        <p:spPr>
          <a:xfrm>
            <a:off x="5058394" y="4676274"/>
            <a:ext cx="3886207" cy="369332"/>
          </a:xfrm>
          <a:prstGeom prst="rect">
            <a:avLst/>
          </a:prstGeom>
          <a:noFill/>
        </p:spPr>
        <p:txBody>
          <a:bodyPr wrap="square" rtlCol="0">
            <a:spAutoFit/>
          </a:bodyPr>
          <a:lstStyle/>
          <a:p>
            <a:r>
              <a:rPr kumimoji="1" lang="ja-JP" altLang="en-US"/>
              <a:t>充填完了時間と下杵降下速度の関係</a:t>
            </a:r>
            <a:endParaRPr kumimoji="1" lang="ja-JP" altLang="en-US" dirty="0"/>
          </a:p>
        </p:txBody>
      </p:sp>
    </p:spTree>
    <p:extLst>
      <p:ext uri="{BB962C8B-B14F-4D97-AF65-F5344CB8AC3E}">
        <p14:creationId xmlns:p14="http://schemas.microsoft.com/office/powerpoint/2010/main" val="1689015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anim calcmode="lin" valueType="num">
                                      <p:cBhvr>
                                        <p:cTn id="30" dur="1000" fill="hold"/>
                                        <p:tgtEl>
                                          <p:spTgt spid="71"/>
                                        </p:tgtEl>
                                        <p:attrNameLst>
                                          <p:attrName>ppt_x</p:attrName>
                                        </p:attrNameLst>
                                      </p:cBhvr>
                                      <p:tavLst>
                                        <p:tav tm="0">
                                          <p:val>
                                            <p:strVal val="#ppt_x"/>
                                          </p:val>
                                        </p:tav>
                                        <p:tav tm="100000">
                                          <p:val>
                                            <p:strVal val="#ppt_x"/>
                                          </p:val>
                                        </p:tav>
                                      </p:tavLst>
                                    </p:anim>
                                    <p:anim calcmode="lin" valueType="num">
                                      <p:cBhvr>
                                        <p:cTn id="3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1"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15944" y="1012894"/>
            <a:ext cx="3960000" cy="1980000"/>
          </a:xfrm>
          <a:prstGeom prst="rect">
            <a:avLst/>
          </a:prstGeom>
        </p:spPr>
      </p:pic>
      <p:pic>
        <p:nvPicPr>
          <p:cNvPr id="4" name="13pressureGradie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15944" y="1012894"/>
            <a:ext cx="3960000" cy="198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5944" y="3700913"/>
            <a:ext cx="3888000" cy="1944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15943"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719334"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52297"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897929"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9" name="図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4263" y="1608232"/>
            <a:ext cx="3692432" cy="2769324"/>
          </a:xfrm>
          <a:prstGeom prst="rect">
            <a:avLst/>
          </a:prstGeom>
        </p:spPr>
      </p:pic>
      <p:sp>
        <p:nvSpPr>
          <p:cNvPr id="10" name="テキスト ボックス 9"/>
          <p:cNvSpPr txBox="1"/>
          <p:nvPr/>
        </p:nvSpPr>
        <p:spPr>
          <a:xfrm>
            <a:off x="4775944" y="4573393"/>
            <a:ext cx="4368056" cy="369332"/>
          </a:xfrm>
          <a:prstGeom prst="rect">
            <a:avLst/>
          </a:prstGeom>
          <a:noFill/>
        </p:spPr>
        <p:txBody>
          <a:bodyPr wrap="square" rtlCol="0">
            <a:spAutoFit/>
          </a:bodyPr>
          <a:lstStyle/>
          <a:p>
            <a:r>
              <a:rPr lang="ja-JP" altLang="en-US" dirty="0"/>
              <a:t>下杵の降下開始時</a:t>
            </a:r>
            <a:r>
              <a:rPr kumimoji="1" lang="ja-JP" altLang="en-US" dirty="0"/>
              <a:t>にフラックスが大きい</a:t>
            </a:r>
          </a:p>
        </p:txBody>
      </p:sp>
      <p:sp>
        <p:nvSpPr>
          <p:cNvPr id="11" name="テキスト ボックス 10"/>
          <p:cNvSpPr txBox="1"/>
          <p:nvPr/>
        </p:nvSpPr>
        <p:spPr>
          <a:xfrm>
            <a:off x="5851538" y="1086348"/>
            <a:ext cx="2148119" cy="369332"/>
          </a:xfrm>
          <a:prstGeom prst="rect">
            <a:avLst/>
          </a:prstGeom>
          <a:noFill/>
          <a:ln>
            <a:noFill/>
          </a:ln>
        </p:spPr>
        <p:txBody>
          <a:bodyPr wrap="square" rtlCol="0">
            <a:spAutoFit/>
          </a:bodyPr>
          <a:lstStyle/>
          <a:p>
            <a:r>
              <a:rPr kumimoji="1" lang="ja-JP" altLang="en-US" dirty="0"/>
              <a:t>金型領域</a:t>
            </a:r>
          </a:p>
        </p:txBody>
      </p:sp>
      <p:pic>
        <p:nvPicPr>
          <p:cNvPr id="3" name="57pressureGradient">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2"/>
          <a:stretch>
            <a:fillRect/>
          </a:stretch>
        </p:blipFill>
        <p:spPr>
          <a:xfrm>
            <a:off x="815944" y="3700913"/>
            <a:ext cx="3960000" cy="1980000"/>
          </a:xfrm>
          <a:prstGeom prst="rect">
            <a:avLst/>
          </a:prstGeom>
        </p:spPr>
      </p:pic>
      <p:pic>
        <p:nvPicPr>
          <p:cNvPr id="14" name="図 13"/>
          <p:cNvPicPr>
            <a:picLocks noChangeAspect="1"/>
          </p:cNvPicPr>
          <p:nvPr/>
        </p:nvPicPr>
        <p:blipFill rotWithShape="1">
          <a:blip r:embed="rId14">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pic>
        <p:nvPicPr>
          <p:cNvPr id="12" name="図 11"/>
          <p:cNvPicPr>
            <a:picLocks noChangeAspect="1"/>
          </p:cNvPicPr>
          <p:nvPr/>
        </p:nvPicPr>
        <p:blipFill rotWithShape="1">
          <a:blip r:embed="rId15">
            <a:extLst>
              <a:ext uri="{28A0092B-C50C-407E-A947-70E740481C1C}">
                <a14:useLocalDpi xmlns:a14="http://schemas.microsoft.com/office/drawing/2010/main" val="0"/>
              </a:ext>
            </a:extLst>
          </a:blip>
          <a:srcRect l="14411" r="16861"/>
          <a:stretch/>
        </p:blipFill>
        <p:spPr>
          <a:xfrm>
            <a:off x="0" y="1094144"/>
            <a:ext cx="828740" cy="3014595"/>
          </a:xfrm>
          <a:prstGeom prst="rect">
            <a:avLst/>
          </a:prstGeom>
        </p:spPr>
      </p:pic>
      <p:cxnSp>
        <p:nvCxnSpPr>
          <p:cNvPr id="25" name="直線コネクタ 24"/>
          <p:cNvCxnSpPr/>
          <p:nvPr/>
        </p:nvCxnSpPr>
        <p:spPr>
          <a:xfrm>
            <a:off x="4062845" y="2738887"/>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62844" y="1761275"/>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87636" y="1761275"/>
            <a:ext cx="10391" cy="977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11" idx="1"/>
          </p:cNvCxnSpPr>
          <p:nvPr/>
        </p:nvCxnSpPr>
        <p:spPr>
          <a:xfrm flipV="1">
            <a:off x="4987636" y="1271014"/>
            <a:ext cx="863902" cy="9581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5382490" y="5250036"/>
            <a:ext cx="3761509" cy="646331"/>
          </a:xfrm>
          <a:prstGeom prst="rect">
            <a:avLst/>
          </a:prstGeom>
          <a:noFill/>
        </p:spPr>
        <p:txBody>
          <a:bodyPr wrap="square" rtlCol="0">
            <a:spAutoFit/>
          </a:bodyPr>
          <a:lstStyle/>
          <a:p>
            <a:r>
              <a:rPr kumimoji="1" lang="ja-JP" altLang="en-US" dirty="0">
                <a:solidFill>
                  <a:srgbClr val="FF0000"/>
                </a:solidFill>
              </a:rPr>
              <a:t>下杵の降下速度が大きいほど、</a:t>
            </a:r>
            <a:endParaRPr kumimoji="1" lang="en-US" altLang="ja-JP" dirty="0">
              <a:solidFill>
                <a:srgbClr val="FF0000"/>
              </a:solidFill>
            </a:endParaRPr>
          </a:p>
          <a:p>
            <a:r>
              <a:rPr lang="ja-JP" altLang="en-US" dirty="0">
                <a:solidFill>
                  <a:srgbClr val="FF0000"/>
                </a:solidFill>
              </a:rPr>
              <a:t>発生する圧力勾配が強い</a:t>
            </a:r>
            <a:endParaRPr kumimoji="1" lang="ja-JP" altLang="en-US" dirty="0">
              <a:solidFill>
                <a:srgbClr val="FF0000"/>
              </a:solidFill>
            </a:endParaRPr>
          </a:p>
        </p:txBody>
      </p:sp>
    </p:spTree>
    <p:extLst>
      <p:ext uri="{BB962C8B-B14F-4D97-AF65-F5344CB8AC3E}">
        <p14:creationId xmlns:p14="http://schemas.microsoft.com/office/powerpoint/2010/main" val="872876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0" presetClass="exit" presetSubtype="0" fill="hold" nodeType="with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000" fill="hold"/>
                                        <p:tgtEl>
                                          <p:spTgt spid="4"/>
                                        </p:tgtEl>
                                      </p:cBhvr>
                                    </p:cmd>
                                  </p:childTnLst>
                                </p:cTn>
                              </p:par>
                              <p:par>
                                <p:cTn id="39" presetID="1" presetClass="mediacall" presetSubtype="0" fill="hold" nodeType="withEffect">
                                  <p:stCondLst>
                                    <p:cond delay="0"/>
                                  </p:stCondLst>
                                  <p:childTnLst>
                                    <p:cmd type="call" cmd="playFrom(0.0)">
                                      <p:cBhvr>
                                        <p:cTn id="40" dur="6000" fill="hold"/>
                                        <p:tgtEl>
                                          <p:spTgt spid="3"/>
                                        </p:tgtEl>
                                      </p:cBhvr>
                                    </p:cmd>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repeatCount="indefinite" fill="hold" display="0">
                  <p:stCondLst>
                    <p:cond delay="indefinite"/>
                  </p:stCondLst>
                </p:cTn>
                <p:tgtEl>
                  <p:spTgt spid="7"/>
                </p:tgtEl>
              </p:cMediaNode>
            </p:video>
            <p:video>
              <p:cMediaNode vol="80000">
                <p:cTn id="49" repeatCount="indefinite" fill="hold" display="0">
                  <p:stCondLst>
                    <p:cond delay="indefinite"/>
                  </p:stCondLst>
                </p:cTn>
                <p:tgtEl>
                  <p:spTgt spid="8"/>
                </p:tgtEl>
              </p:cMediaNode>
            </p:video>
            <p:video>
              <p:cMediaNode vol="80000">
                <p:cTn id="50" repeatCount="indefinite" fill="hold" display="0">
                  <p:stCondLst>
                    <p:cond delay="indefinite"/>
                  </p:stCondLst>
                </p:cTn>
                <p:tgtEl>
                  <p:spTgt spid="3"/>
                </p:tgtEl>
              </p:cMediaNode>
            </p:video>
            <p:video>
              <p:cMediaNode vol="80000">
                <p:cTn id="51" repeatCount="indefinite" fill="hold" display="0">
                  <p:stCondLst>
                    <p:cond delay="indefinite"/>
                  </p:stCondLst>
                </p:cTn>
                <p:tgtEl>
                  <p:spTgt spid="4"/>
                </p:tgtEl>
              </p:cMediaNode>
            </p:video>
          </p:childTnLst>
        </p:cTn>
      </p:par>
    </p:tnLst>
    <p:bldLst>
      <p:bldP spid="11"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2121"/>
          <a:stretch/>
        </p:blipFill>
        <p:spPr>
          <a:xfrm>
            <a:off x="924791" y="977108"/>
            <a:ext cx="3536060" cy="4540465"/>
          </a:xfrm>
          <a:prstGeom prst="rect">
            <a:avLst/>
          </a:prstGeom>
        </p:spPr>
      </p:pic>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03909" y="990714"/>
            <a:ext cx="820882" cy="290527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1600199" y="4090976"/>
            <a:ext cx="639911" cy="62948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278583" y="4174885"/>
            <a:ext cx="3252354" cy="461665"/>
          </a:xfrm>
          <a:prstGeom prst="rect">
            <a:avLst/>
          </a:prstGeom>
          <a:noFill/>
        </p:spPr>
        <p:txBody>
          <a:bodyPr wrap="square" rtlCol="0">
            <a:spAutoFit/>
          </a:bodyPr>
          <a:lstStyle/>
          <a:p>
            <a:r>
              <a:rPr kumimoji="1" lang="ja-JP" altLang="en-US" sz="2400" dirty="0"/>
              <a:t>粒子が下杵に追いつく</a:t>
            </a:r>
          </a:p>
        </p:txBody>
      </p:sp>
      <p:cxnSp>
        <p:nvCxnSpPr>
          <p:cNvPr id="28" name="直線矢印コネクタ 27"/>
          <p:cNvCxnSpPr>
            <a:stCxn id="27" idx="1"/>
            <a:endCxn id="26" idx="7"/>
          </p:cNvCxnSpPr>
          <p:nvPr/>
        </p:nvCxnSpPr>
        <p:spPr>
          <a:xfrm flipH="1" flipV="1">
            <a:off x="2146397" y="4183162"/>
            <a:ext cx="3132186" cy="222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円/楕円 35"/>
          <p:cNvSpPr/>
          <p:nvPr/>
        </p:nvSpPr>
        <p:spPr>
          <a:xfrm>
            <a:off x="3644639" y="4438327"/>
            <a:ext cx="611713" cy="6259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278583" y="4909416"/>
            <a:ext cx="3252354" cy="461665"/>
          </a:xfrm>
          <a:prstGeom prst="rect">
            <a:avLst/>
          </a:prstGeom>
          <a:noFill/>
        </p:spPr>
        <p:txBody>
          <a:bodyPr wrap="square" rtlCol="0">
            <a:spAutoFit/>
          </a:bodyPr>
          <a:lstStyle/>
          <a:p>
            <a:r>
              <a:rPr kumimoji="1" lang="ja-JP" altLang="en-US" sz="2400" dirty="0"/>
              <a:t>粒子と下杵の間に隙間</a:t>
            </a:r>
          </a:p>
        </p:txBody>
      </p:sp>
      <p:cxnSp>
        <p:nvCxnSpPr>
          <p:cNvPr id="38" name="直線矢印コネクタ 37"/>
          <p:cNvCxnSpPr>
            <a:stCxn id="37" idx="1"/>
          </p:cNvCxnSpPr>
          <p:nvPr/>
        </p:nvCxnSpPr>
        <p:spPr>
          <a:xfrm flipH="1" flipV="1">
            <a:off x="4256352" y="4784083"/>
            <a:ext cx="1022231" cy="356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914" y="990714"/>
            <a:ext cx="3511962" cy="2633972"/>
          </a:xfrm>
          <a:prstGeom prst="rect">
            <a:avLst/>
          </a:prstGeom>
        </p:spPr>
      </p:pic>
      <p:sp>
        <p:nvSpPr>
          <p:cNvPr id="69" name="下矢印 68">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下杵の降下速度が大きいと空気が多く入る</a:t>
            </a:r>
          </a:p>
        </p:txBody>
      </p:sp>
      <p:sp>
        <p:nvSpPr>
          <p:cNvPr id="82" name="右矢印 81"/>
          <p:cNvSpPr/>
          <p:nvPr/>
        </p:nvSpPr>
        <p:spPr>
          <a:xfrm rot="9196365">
            <a:off x="4651487" y="2165396"/>
            <a:ext cx="390525" cy="636865"/>
          </a:xfrm>
          <a:prstGeom prst="right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5361709" y="990714"/>
            <a:ext cx="831273"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2766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4" y="1048651"/>
            <a:ext cx="3511962" cy="2633972"/>
          </a:xfrm>
          <a:prstGeom prst="rect">
            <a:avLst/>
          </a:prstGeom>
        </p:spPr>
      </p:pic>
      <p:sp>
        <p:nvSpPr>
          <p:cNvPr id="17" name="右矢印 16"/>
          <p:cNvSpPr/>
          <p:nvPr/>
        </p:nvSpPr>
        <p:spPr>
          <a:xfrm rot="9196365">
            <a:off x="5221797" y="2563401"/>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下杵の降下速度が大きいと気泡の抜けが遅れる</a:t>
            </a:r>
          </a:p>
        </p:txBody>
      </p:sp>
      <p:sp>
        <p:nvSpPr>
          <p:cNvPr id="22" name="角丸四角形 21"/>
          <p:cNvSpPr/>
          <p:nvPr/>
        </p:nvSpPr>
        <p:spPr>
          <a:xfrm>
            <a:off x="6165176" y="1004151"/>
            <a:ext cx="1087679"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2347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粉末の下に設置した杵を降下させることにより粉末が金型内に引き込まれる効果。充填完了時間が短縮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される。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084" y="1032760"/>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6697414" y="1797205"/>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543554" y="4754531"/>
            <a:ext cx="3356405" cy="600164"/>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xmlns="" id="{3B43C55B-75F1-0E40-B895-5776709CB504}"/>
              </a:ext>
            </a:extLst>
          </p:cNvPr>
          <p:cNvCxnSpPr>
            <a:cxnSpLocks/>
          </p:cNvCxnSpPr>
          <p:nvPr/>
        </p:nvCxnSpPr>
        <p:spPr>
          <a:xfrm flipV="1">
            <a:off x="1851239" y="2322854"/>
            <a:ext cx="3562446" cy="9715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B803D0F6-838D-8A4A-8443-77D09C6BE608}"/>
              </a:ext>
            </a:extLst>
          </p:cNvPr>
          <p:cNvCxnSpPr>
            <a:cxnSpLocks/>
          </p:cNvCxnSpPr>
          <p:nvPr/>
        </p:nvCxnSpPr>
        <p:spPr>
          <a:xfrm>
            <a:off x="1807468" y="3823752"/>
            <a:ext cx="3608306" cy="1010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685" y="2306193"/>
            <a:ext cx="2510008" cy="2510008"/>
          </a:xfrm>
          <a:prstGeom prst="rect">
            <a:avLst/>
          </a:prstGeom>
          <a:ln w="19050">
            <a:solidFill>
              <a:schemeClr val="tx1"/>
            </a:solidFill>
          </a:ln>
        </p:spPr>
      </p:pic>
      <p:sp>
        <p:nvSpPr>
          <p:cNvPr id="13" name="下矢印 12"/>
          <p:cNvSpPr/>
          <p:nvPr/>
        </p:nvSpPr>
        <p:spPr>
          <a:xfrm>
            <a:off x="7174067" y="4136965"/>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降下がある場合に充填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完了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時間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が短縮されることが、実験により明らかにされた</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の難しさから</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吸引効果で充填完了時間が短く</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速度の変化が</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ー</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の相互作用を評価</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。シンプル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速度</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をパラメータとし</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100</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700 </a:t>
            </a:r>
            <a:r>
              <a:rPr lang="en-US" altLang="ja-JP" sz="2400" dirty="0">
                <a:latin typeface="Arial" panose="020B0604020202020204" pitchFamily="34" charset="0"/>
                <a:ea typeface="メイリオ" panose="020B0604030504040204" pitchFamily="50" charset="-128"/>
                <a:cs typeface="Arial" panose="020B0604020202020204" pitchFamily="34" charset="0"/>
              </a:rPr>
              <a:t>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pic>
        <p:nvPicPr>
          <p:cNvPr id="24" name="図 23">
            <a:extLst>
              <a:ext uri="{FF2B5EF4-FFF2-40B4-BE49-F238E27FC236}">
                <a16:creationId xmlns:a16="http://schemas.microsoft.com/office/drawing/2014/main" xmlns="" id="{DD4DEB37-6AAF-4548-8388-C0A904A525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212" y="884592"/>
            <a:ext cx="4656934" cy="4656934"/>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4599851" y="1281280"/>
            <a:ext cx="538272"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p:cNvCxnSpPr>
          <p:nvPr/>
        </p:nvCxnSpPr>
        <p:spPr>
          <a:xfrm flipH="1" flipV="1">
            <a:off x="5138124" y="1569886"/>
            <a:ext cx="588974" cy="288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xmlns=""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xmlns=""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xmlns=""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xmlns=""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xmlns=""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xmlns=""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xmlns=""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xmlns=""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xmlns=""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xmlns=""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xmlns=""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xmlns=""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xmlns=""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xmlns=""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xmlns="" id="{2052AED5-B8AA-9D41-AF43-A9D0938B6131}"/>
              </a:ext>
            </a:extLst>
          </p:cNvPr>
          <p:cNvCxnSpPr>
            <a:cxnSpLocks/>
          </p:cNvCxnSpPr>
          <p:nvPr/>
        </p:nvCxnSpPr>
        <p:spPr>
          <a:xfrm>
            <a:off x="1102936"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xmlns=""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xmlns="" id="{C8205902-BABE-1045-90DC-8E2219328C0F}"/>
              </a:ext>
            </a:extLst>
          </p:cNvPr>
          <p:cNvCxnSpPr/>
          <p:nvPr/>
        </p:nvCxnSpPr>
        <p:spPr>
          <a:xfrm>
            <a:off x="1102936" y="5043340"/>
            <a:ext cx="1858652"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xmlns=""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xmlns=""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xmlns=""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xmlns=""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xmlns=""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3707" y="1090950"/>
            <a:ext cx="3498919" cy="2624189"/>
          </a:xfrm>
          <a:prstGeom prst="rect">
            <a:avLst/>
          </a:prstGeom>
        </p:spPr>
      </p:pic>
      <p:pic>
        <p:nvPicPr>
          <p:cNvPr id="18" name="図 17"/>
          <p:cNvPicPr>
            <a:picLocks noChangeAspect="1"/>
          </p:cNvPicPr>
          <p:nvPr/>
        </p:nvPicPr>
        <p:blipFill rotWithShape="1">
          <a:blip r:embed="rId3">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03046" y="2822144"/>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下杵の降下速度が大きいと気泡の抜けが遅れる</a:t>
            </a: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28439</TotalTime>
  <Words>1836</Words>
  <Application>Microsoft Office PowerPoint</Application>
  <PresentationFormat>画面に合わせる (4:3)</PresentationFormat>
  <Paragraphs>215</Paragraphs>
  <Slides>17</Slides>
  <Notes>9</Notes>
  <HiddenSlides>7</HiddenSlides>
  <MMClips>13</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17</vt:i4>
      </vt:variant>
    </vt:vector>
  </HeadingPairs>
  <TitlesOfParts>
    <vt:vector size="30"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結果・考察</vt:lpstr>
      <vt:lpstr> 結果・考察</vt:lpstr>
      <vt:lpstr> 結果・考察</vt:lpstr>
      <vt:lpstr> 結果・考察</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3336</cp:revision>
  <dcterms:created xsi:type="dcterms:W3CDTF">2018-11-05T05:45:49Z</dcterms:created>
  <dcterms:modified xsi:type="dcterms:W3CDTF">2019-07-15T01:51:44Z</dcterms:modified>
</cp:coreProperties>
</file>